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hyperlink" Target="https://gamma.app" TargetMode="External"/><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6" Type="http://schemas.openxmlformats.org/officeDocument/2006/relationships/slideLayout" Target="../slideLayouts/slideLayout1.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6" Type="http://schemas.openxmlformats.org/officeDocument/2006/relationships/hyperlink" Target="https://gamma.app" TargetMode="External"/><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6" Type="http://schemas.openxmlformats.org/officeDocument/2006/relationships/hyperlink" Target="https://gamma.app" TargetMode="External"/><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7-1.png"/><Relationship Id="rId2" Type="http://schemas.openxmlformats.org/officeDocument/2006/relationships/image" Target="../media/image-7-2.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r>
          <p:cNvPicPr>
            <a:picLocks noChangeAspect="1"/>
          </p:cNvPicPr>
          <p:nvPr/>
        </p:nvPicPr>
        <p:blipFill>
          <a:blip r:embed="rId2"/>
          <a:stretch>
            <a:fillRect/>
          </a:stretch>
        </p:blipFill>
        <p:spPr>
          <a:xfrm>
            <a:off x="0" y="0"/>
            <a:ext cx="5486400" cy="8229600"/>
          </a:xfrm>
          <a:prstGeom prst="rect">
            <a:avLst/>
          </a:prstGeom>
        </p:spPr>
      </p:pic>
      <p:sp>
        <p:nvSpPr>
          <p:cNvPr id="5" name="Text 1"/>
          <p:cNvSpPr/>
          <p:nvPr/>
        </p:nvSpPr>
        <p:spPr>
          <a:xfrm>
            <a:off x="6319599" y="2440186"/>
            <a:ext cx="7477601" cy="1666399"/>
          </a:xfrm>
          <a:prstGeom prst="rect">
            <a:avLst/>
          </a:prstGeom>
          <a:noFill/>
          <a:ln/>
        </p:spPr>
        <p:txBody>
          <a:bodyPr wrap="square" rtlCol="0" anchor="t"/>
          <a:lstStyle/>
          <a:p>
            <a:pPr indent="0" marL="0">
              <a:lnSpc>
                <a:spcPts val="6561"/>
              </a:lnSpc>
              <a:buNone/>
            </a:pPr>
            <a:r>
              <a:rPr lang="en-US" sz="5249" b="1" spc="-105" kern="0" dirty="0">
                <a:solidFill>
                  <a:srgbClr val="FF75D3"/>
                </a:solidFill>
                <a:latin typeface="adonis-web" pitchFamily="34" charset="0"/>
                <a:ea typeface="adonis-web" pitchFamily="34" charset="-122"/>
                <a:cs typeface="adonis-web" pitchFamily="34" charset="-120"/>
              </a:rPr>
              <a:t>The Rise of Nationalism and Industrial Revolution</a:t>
            </a:r>
            <a:endParaRPr lang="en-US" sz="5249" dirty="0"/>
          </a:p>
        </p:txBody>
      </p:sp>
      <p:sp>
        <p:nvSpPr>
          <p:cNvPr id="6" name="Text 2"/>
          <p:cNvSpPr/>
          <p:nvPr/>
        </p:nvSpPr>
        <p:spPr>
          <a:xfrm>
            <a:off x="6319599" y="4439841"/>
            <a:ext cx="7477601" cy="710803"/>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Discover the interwoven history of nationalism and industrialization in Europe, and the role of revolutionaries in shaping modern Europe.</a:t>
            </a:r>
            <a:endParaRPr lang="en-US" sz="1750" dirty="0"/>
          </a:p>
        </p:txBody>
      </p:sp>
      <p:sp>
        <p:nvSpPr>
          <p:cNvPr id="7" name="Shape 3"/>
          <p:cNvSpPr/>
          <p:nvPr/>
        </p:nvSpPr>
        <p:spPr>
          <a:xfrm>
            <a:off x="6319599" y="5417225"/>
            <a:ext cx="355402" cy="355402"/>
          </a:xfrm>
          <a:prstGeom prst="roundRect">
            <a:avLst>
              <a:gd name="adj" fmla="val 25726039"/>
            </a:avLst>
          </a:prstGeom>
          <a:noFill/>
          <a:ln w="7620">
            <a:solidFill>
              <a:srgbClr val="FFFFFF"/>
            </a:solidFill>
            <a:prstDash val="solid"/>
          </a:ln>
        </p:spPr>
      </p:sp>
      <p:pic>
        <p:nvPicPr>
          <p:cNvPr id="8" name="Image 2" descr="preencoded.png">    </p:cNvPr>
          <p:cNvPicPr>
            <a:picLocks noChangeAspect="1"/>
          </p:cNvPicPr>
          <p:nvPr/>
        </p:nvPicPr>
        <p:blipFill>
          <a:blip r:embed="rId3"/>
          <a:stretch>
            <a:fillRect/>
          </a:stretch>
        </p:blipFill>
        <p:spPr>
          <a:xfrm>
            <a:off x="6327219" y="5424845"/>
            <a:ext cx="340162" cy="340162"/>
          </a:xfrm>
          <a:prstGeom prst="rect">
            <a:avLst/>
          </a:prstGeom>
        </p:spPr>
      </p:pic>
      <p:sp>
        <p:nvSpPr>
          <p:cNvPr id="9" name="Text 4"/>
          <p:cNvSpPr/>
          <p:nvPr/>
        </p:nvSpPr>
        <p:spPr>
          <a:xfrm>
            <a:off x="6786086" y="5400556"/>
            <a:ext cx="1656755" cy="388858"/>
          </a:xfrm>
          <a:prstGeom prst="rect">
            <a:avLst/>
          </a:prstGeom>
          <a:noFill/>
          <a:ln/>
        </p:spPr>
        <p:txBody>
          <a:bodyPr wrap="none" rtlCol="0" anchor="t"/>
          <a:lstStyle/>
          <a:p>
            <a:pPr algn="l" indent="0" marL="0">
              <a:lnSpc>
                <a:spcPts val="3062"/>
              </a:lnSpc>
              <a:buNone/>
            </a:pPr>
            <a:r>
              <a:rPr lang="en-US" sz="2187" b="1" spc="-35" kern="0" dirty="0">
                <a:solidFill>
                  <a:srgbClr val="272525"/>
                </a:solidFill>
                <a:latin typeface="Source Sans Pro" pitchFamily="34" charset="0"/>
                <a:ea typeface="Source Sans Pro" pitchFamily="34" charset="-122"/>
                <a:cs typeface="Source Sans Pro" pitchFamily="34" charset="-120"/>
              </a:rPr>
              <a:t>by Dev Shukla</a:t>
            </a:r>
            <a:endParaRPr lang="en-US" sz="2187" dirty="0"/>
          </a:p>
        </p:txBody>
      </p:sp>
      <p:pic>
        <p:nvPicPr>
          <p:cNvPr id="10" name="Image 3" descr="preencoded.png">
            <a:hlinkClick r:id="rId5" tooltip=""/>
          </p:cNvPr>
          <p:cNvPicPr>
            <a:picLocks noChangeAspect="1"/>
          </p:cNvPicPr>
          <p:nvPr/>
        </p:nvPicPr>
        <p:blipFill>
          <a:blip r:embed="rId4"/>
          <a:stretch>
            <a:fillRect/>
          </a:stretch>
        </p:blipFill>
        <p:spPr>
          <a:xfrm>
            <a:off x="12242153" y="7589520"/>
            <a:ext cx="2296807" cy="5486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r>
          <p:cNvPicPr>
            <a:picLocks noChangeAspect="1"/>
          </p:cNvPicPr>
          <p:nvPr/>
        </p:nvPicPr>
        <p:blipFill>
          <a:blip r:embed="rId2"/>
          <a:stretch>
            <a:fillRect/>
          </a:stretch>
        </p:blipFill>
        <p:spPr>
          <a:xfrm>
            <a:off x="0" y="0"/>
            <a:ext cx="3657600" cy="8229600"/>
          </a:xfrm>
          <a:prstGeom prst="rect">
            <a:avLst/>
          </a:prstGeom>
        </p:spPr>
      </p:pic>
      <p:sp>
        <p:nvSpPr>
          <p:cNvPr id="5" name="Text 1"/>
          <p:cNvSpPr/>
          <p:nvPr/>
        </p:nvSpPr>
        <p:spPr>
          <a:xfrm>
            <a:off x="4490799" y="1072277"/>
            <a:ext cx="8687276" cy="694373"/>
          </a:xfrm>
          <a:prstGeom prst="rect">
            <a:avLst/>
          </a:prstGeom>
          <a:noFill/>
          <a:ln/>
        </p:spPr>
        <p:txBody>
          <a:bodyPr wrap="none" rtlCol="0" anchor="t"/>
          <a:lstStyle/>
          <a:p>
            <a:pPr indent="0" marL="0">
              <a:lnSpc>
                <a:spcPts val="5468"/>
              </a:lnSpc>
              <a:buNone/>
            </a:pPr>
            <a:r>
              <a:rPr lang="en-US" sz="4374" b="1" spc="-87" kern="0" dirty="0">
                <a:solidFill>
                  <a:srgbClr val="FF75D3"/>
                </a:solidFill>
                <a:latin typeface="adonis-web" pitchFamily="34" charset="0"/>
                <a:ea typeface="adonis-web" pitchFamily="34" charset="-122"/>
                <a:cs typeface="adonis-web" pitchFamily="34" charset="-120"/>
              </a:rPr>
              <a:t>The Causes of the Rise of Nationalism</a:t>
            </a:r>
            <a:endParaRPr lang="en-US" sz="4374" dirty="0"/>
          </a:p>
        </p:txBody>
      </p:sp>
      <p:sp>
        <p:nvSpPr>
          <p:cNvPr id="6" name="Shape 2"/>
          <p:cNvSpPr/>
          <p:nvPr/>
        </p:nvSpPr>
        <p:spPr>
          <a:xfrm>
            <a:off x="4490799" y="2273498"/>
            <a:ext cx="499943" cy="499943"/>
          </a:xfrm>
          <a:prstGeom prst="roundRect">
            <a:avLst>
              <a:gd name="adj" fmla="val 20000"/>
            </a:avLst>
          </a:prstGeom>
          <a:solidFill>
            <a:srgbClr val="EBD0FB"/>
          </a:solidFill>
          <a:ln w="13811">
            <a:solidFill>
              <a:srgbClr val="D7A1F7"/>
            </a:solidFill>
            <a:prstDash val="solid"/>
          </a:ln>
        </p:spPr>
      </p:sp>
      <p:sp>
        <p:nvSpPr>
          <p:cNvPr id="7" name="Text 3"/>
          <p:cNvSpPr/>
          <p:nvPr/>
        </p:nvSpPr>
        <p:spPr>
          <a:xfrm>
            <a:off x="4648795" y="2315170"/>
            <a:ext cx="183952" cy="416481"/>
          </a:xfrm>
          <a:prstGeom prst="rect">
            <a:avLst/>
          </a:prstGeom>
          <a:noFill/>
          <a:ln/>
        </p:spPr>
        <p:txBody>
          <a:bodyPr wrap="none" rtlCol="0" anchor="t"/>
          <a:lstStyle/>
          <a:p>
            <a:pPr algn="ctr" indent="0" marL="0">
              <a:lnSpc>
                <a:spcPts val="3281"/>
              </a:lnSpc>
              <a:buNone/>
            </a:pPr>
            <a:r>
              <a:rPr lang="en-US" sz="2624" b="1" spc="-52" kern="0" dirty="0">
                <a:solidFill>
                  <a:srgbClr val="272525"/>
                </a:solidFill>
                <a:latin typeface="adonis-web" pitchFamily="34" charset="0"/>
                <a:ea typeface="adonis-web" pitchFamily="34" charset="-122"/>
                <a:cs typeface="adonis-web" pitchFamily="34" charset="-120"/>
              </a:rPr>
              <a:t>1</a:t>
            </a:r>
            <a:endParaRPr lang="en-US" sz="2624" dirty="0"/>
          </a:p>
        </p:txBody>
      </p:sp>
      <p:sp>
        <p:nvSpPr>
          <p:cNvPr id="8" name="Text 4"/>
          <p:cNvSpPr/>
          <p:nvPr/>
        </p:nvSpPr>
        <p:spPr>
          <a:xfrm>
            <a:off x="5212913" y="2349818"/>
            <a:ext cx="2391847" cy="354806"/>
          </a:xfrm>
          <a:prstGeom prst="rect">
            <a:avLst/>
          </a:prstGeom>
          <a:noFill/>
          <a:ln/>
        </p:spPr>
        <p:txBody>
          <a:bodyPr wrap="none" rtlCol="0" anchor="t"/>
          <a:lstStyle/>
          <a:p>
            <a:pPr indent="0" marL="0">
              <a:lnSpc>
                <a:spcPts val="2734"/>
              </a:lnSpc>
              <a:buNone/>
            </a:pPr>
            <a:r>
              <a:rPr lang="en-US" sz="2187" b="1" spc="-44" kern="0" dirty="0">
                <a:solidFill>
                  <a:srgbClr val="272525"/>
                </a:solidFill>
                <a:latin typeface="adonis-web" pitchFamily="34" charset="0"/>
                <a:ea typeface="adonis-web" pitchFamily="34" charset="-122"/>
                <a:cs typeface="adonis-web" pitchFamily="34" charset="-120"/>
              </a:rPr>
              <a:t>Economic Factors </a:t>
            </a:r>
            <a:pPr indent="0" marL="0">
              <a:lnSpc>
                <a:spcPts val="2734"/>
              </a:lnSpc>
              <a:buNone/>
            </a:pPr>
            <a:r>
              <a:rPr lang="en-US" sz="2187" b="1" spc="-44" kern="0" dirty="0">
                <a:solidFill>
                  <a:srgbClr val="000000"/>
                </a:solidFill>
                <a:latin typeface="adonis-web" pitchFamily="34" charset="0"/>
                <a:ea typeface="adonis-web" pitchFamily="34" charset="-122"/>
                <a:cs typeface="adonis-web" pitchFamily="34" charset="-120"/>
              </a:rPr>
              <a:t>💰</a:t>
            </a:r>
            <a:endParaRPr lang="en-US" sz="2187" dirty="0"/>
          </a:p>
        </p:txBody>
      </p:sp>
      <p:sp>
        <p:nvSpPr>
          <p:cNvPr id="9" name="Text 5"/>
          <p:cNvSpPr/>
          <p:nvPr/>
        </p:nvSpPr>
        <p:spPr>
          <a:xfrm>
            <a:off x="5212913" y="2926794"/>
            <a:ext cx="8584287" cy="710803"/>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Modern economies were growing and expanding, inspiring national unity among industrialized nations for power, security, and profit.</a:t>
            </a:r>
            <a:endParaRPr lang="en-US" sz="1750" dirty="0"/>
          </a:p>
        </p:txBody>
      </p:sp>
      <p:sp>
        <p:nvSpPr>
          <p:cNvPr id="10" name="Shape 6"/>
          <p:cNvSpPr/>
          <p:nvPr/>
        </p:nvSpPr>
        <p:spPr>
          <a:xfrm>
            <a:off x="4490799" y="4033361"/>
            <a:ext cx="499943" cy="499943"/>
          </a:xfrm>
          <a:prstGeom prst="roundRect">
            <a:avLst>
              <a:gd name="adj" fmla="val 20000"/>
            </a:avLst>
          </a:prstGeom>
          <a:solidFill>
            <a:srgbClr val="EBD0FB"/>
          </a:solidFill>
          <a:ln w="13811">
            <a:solidFill>
              <a:srgbClr val="D7A1F7"/>
            </a:solidFill>
            <a:prstDash val="solid"/>
          </a:ln>
        </p:spPr>
      </p:sp>
      <p:sp>
        <p:nvSpPr>
          <p:cNvPr id="11" name="Text 7"/>
          <p:cNvSpPr/>
          <p:nvPr/>
        </p:nvSpPr>
        <p:spPr>
          <a:xfrm>
            <a:off x="4648795" y="4075033"/>
            <a:ext cx="183952" cy="416481"/>
          </a:xfrm>
          <a:prstGeom prst="rect">
            <a:avLst/>
          </a:prstGeom>
          <a:noFill/>
          <a:ln/>
        </p:spPr>
        <p:txBody>
          <a:bodyPr wrap="none" rtlCol="0" anchor="t"/>
          <a:lstStyle/>
          <a:p>
            <a:pPr algn="ctr" indent="0" marL="0">
              <a:lnSpc>
                <a:spcPts val="3281"/>
              </a:lnSpc>
              <a:buNone/>
            </a:pPr>
            <a:r>
              <a:rPr lang="en-US" sz="2624" b="1" spc="-52" kern="0" dirty="0">
                <a:solidFill>
                  <a:srgbClr val="272525"/>
                </a:solidFill>
                <a:latin typeface="adonis-web" pitchFamily="34" charset="0"/>
                <a:ea typeface="adonis-web" pitchFamily="34" charset="-122"/>
                <a:cs typeface="adonis-web" pitchFamily="34" charset="-120"/>
              </a:rPr>
              <a:t>2</a:t>
            </a:r>
            <a:endParaRPr lang="en-US" sz="2624" dirty="0"/>
          </a:p>
        </p:txBody>
      </p:sp>
      <p:sp>
        <p:nvSpPr>
          <p:cNvPr id="12" name="Text 8"/>
          <p:cNvSpPr/>
          <p:nvPr/>
        </p:nvSpPr>
        <p:spPr>
          <a:xfrm>
            <a:off x="5212913" y="4109680"/>
            <a:ext cx="2221944" cy="354806"/>
          </a:xfrm>
          <a:prstGeom prst="rect">
            <a:avLst/>
          </a:prstGeom>
          <a:noFill/>
          <a:ln/>
        </p:spPr>
        <p:txBody>
          <a:bodyPr wrap="none" rtlCol="0" anchor="t"/>
          <a:lstStyle/>
          <a:p>
            <a:pPr indent="0" marL="0">
              <a:lnSpc>
                <a:spcPts val="2734"/>
              </a:lnSpc>
              <a:buNone/>
            </a:pPr>
            <a:r>
              <a:rPr lang="en-US" sz="2187" b="1" spc="-44" kern="0" dirty="0">
                <a:solidFill>
                  <a:srgbClr val="272525"/>
                </a:solidFill>
                <a:latin typeface="adonis-web" pitchFamily="34" charset="0"/>
                <a:ea typeface="adonis-web" pitchFamily="34" charset="-122"/>
                <a:cs typeface="adonis-web" pitchFamily="34" charset="-120"/>
              </a:rPr>
              <a:t>Cultural Factors </a:t>
            </a:r>
            <a:pPr indent="0" marL="0">
              <a:lnSpc>
                <a:spcPts val="2734"/>
              </a:lnSpc>
              <a:buNone/>
            </a:pPr>
            <a:r>
              <a:rPr lang="en-US" sz="2187" b="1" spc="-44" kern="0" dirty="0">
                <a:solidFill>
                  <a:srgbClr val="000000"/>
                </a:solidFill>
                <a:latin typeface="adonis-web" pitchFamily="34" charset="0"/>
                <a:ea typeface="adonis-web" pitchFamily="34" charset="-122"/>
                <a:cs typeface="adonis-web" pitchFamily="34" charset="-120"/>
              </a:rPr>
              <a:t>🎨</a:t>
            </a:r>
            <a:endParaRPr lang="en-US" sz="2187" dirty="0"/>
          </a:p>
        </p:txBody>
      </p:sp>
      <p:sp>
        <p:nvSpPr>
          <p:cNvPr id="13" name="Text 9"/>
          <p:cNvSpPr/>
          <p:nvPr/>
        </p:nvSpPr>
        <p:spPr>
          <a:xfrm>
            <a:off x="5212913" y="4686657"/>
            <a:ext cx="8584287" cy="710803"/>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Nationalism fostered a sense of unique culture and pride in one's heritage, creating a movement to assert their uniqueness and value as a people.</a:t>
            </a:r>
            <a:endParaRPr lang="en-US" sz="1750" dirty="0"/>
          </a:p>
        </p:txBody>
      </p:sp>
      <p:sp>
        <p:nvSpPr>
          <p:cNvPr id="14" name="Shape 10"/>
          <p:cNvSpPr/>
          <p:nvPr/>
        </p:nvSpPr>
        <p:spPr>
          <a:xfrm>
            <a:off x="4490799" y="5793224"/>
            <a:ext cx="499943" cy="499943"/>
          </a:xfrm>
          <a:prstGeom prst="roundRect">
            <a:avLst>
              <a:gd name="adj" fmla="val 20000"/>
            </a:avLst>
          </a:prstGeom>
          <a:solidFill>
            <a:srgbClr val="EBD0FB"/>
          </a:solidFill>
          <a:ln w="13811">
            <a:solidFill>
              <a:srgbClr val="D7A1F7"/>
            </a:solidFill>
            <a:prstDash val="solid"/>
          </a:ln>
        </p:spPr>
      </p:sp>
      <p:sp>
        <p:nvSpPr>
          <p:cNvPr id="15" name="Text 11"/>
          <p:cNvSpPr/>
          <p:nvPr/>
        </p:nvSpPr>
        <p:spPr>
          <a:xfrm>
            <a:off x="4648795" y="5834896"/>
            <a:ext cx="183952" cy="416481"/>
          </a:xfrm>
          <a:prstGeom prst="rect">
            <a:avLst/>
          </a:prstGeom>
          <a:noFill/>
          <a:ln/>
        </p:spPr>
        <p:txBody>
          <a:bodyPr wrap="none" rtlCol="0" anchor="t"/>
          <a:lstStyle/>
          <a:p>
            <a:pPr algn="ctr" indent="0" marL="0">
              <a:lnSpc>
                <a:spcPts val="3281"/>
              </a:lnSpc>
              <a:buNone/>
            </a:pPr>
            <a:r>
              <a:rPr lang="en-US" sz="2624" b="1" spc="-52" kern="0" dirty="0">
                <a:solidFill>
                  <a:srgbClr val="272525"/>
                </a:solidFill>
                <a:latin typeface="adonis-web" pitchFamily="34" charset="0"/>
                <a:ea typeface="adonis-web" pitchFamily="34" charset="-122"/>
                <a:cs typeface="adonis-web" pitchFamily="34" charset="-120"/>
              </a:rPr>
              <a:t>3</a:t>
            </a:r>
            <a:endParaRPr lang="en-US" sz="2624" dirty="0"/>
          </a:p>
        </p:txBody>
      </p:sp>
      <p:sp>
        <p:nvSpPr>
          <p:cNvPr id="16" name="Text 12"/>
          <p:cNvSpPr/>
          <p:nvPr/>
        </p:nvSpPr>
        <p:spPr>
          <a:xfrm>
            <a:off x="5212913" y="5869543"/>
            <a:ext cx="2221944" cy="354806"/>
          </a:xfrm>
          <a:prstGeom prst="rect">
            <a:avLst/>
          </a:prstGeom>
          <a:noFill/>
          <a:ln/>
        </p:spPr>
        <p:txBody>
          <a:bodyPr wrap="none" rtlCol="0" anchor="t"/>
          <a:lstStyle/>
          <a:p>
            <a:pPr indent="0" marL="0">
              <a:lnSpc>
                <a:spcPts val="2734"/>
              </a:lnSpc>
              <a:buNone/>
            </a:pPr>
            <a:r>
              <a:rPr lang="en-US" sz="2187" b="1" spc="-44" kern="0" dirty="0">
                <a:solidFill>
                  <a:srgbClr val="272525"/>
                </a:solidFill>
                <a:latin typeface="adonis-web" pitchFamily="34" charset="0"/>
                <a:ea typeface="adonis-web" pitchFamily="34" charset="-122"/>
                <a:cs typeface="adonis-web" pitchFamily="34" charset="-120"/>
              </a:rPr>
              <a:t>Political Factors </a:t>
            </a:r>
            <a:pPr indent="0" marL="0">
              <a:lnSpc>
                <a:spcPts val="2734"/>
              </a:lnSpc>
              <a:buNone/>
            </a:pPr>
            <a:r>
              <a:rPr lang="en-US" sz="2187" b="1" spc="-44" kern="0" dirty="0">
                <a:solidFill>
                  <a:srgbClr val="000000"/>
                </a:solidFill>
                <a:latin typeface="adonis-web" pitchFamily="34" charset="0"/>
                <a:ea typeface="adonis-web" pitchFamily="34" charset="-122"/>
                <a:cs typeface="adonis-web" pitchFamily="34" charset="-120"/>
              </a:rPr>
              <a:t>🏛️</a:t>
            </a:r>
            <a:endParaRPr lang="en-US" sz="2187" dirty="0"/>
          </a:p>
        </p:txBody>
      </p:sp>
      <p:sp>
        <p:nvSpPr>
          <p:cNvPr id="17" name="Text 13"/>
          <p:cNvSpPr/>
          <p:nvPr/>
        </p:nvSpPr>
        <p:spPr>
          <a:xfrm>
            <a:off x="5212913" y="6446520"/>
            <a:ext cx="8584287" cy="710803"/>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New ideas of democracy and liberalism developed in Western Europe, promoting the sovereignty and autonomy of the nation-state.</a:t>
            </a:r>
            <a:endParaRPr lang="en-US" sz="1750" dirty="0"/>
          </a:p>
        </p:txBody>
      </p:sp>
      <p:pic>
        <p:nvPicPr>
          <p:cNvPr id="18"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1101447"/>
            <a:ext cx="9015532" cy="694373"/>
          </a:xfrm>
          <a:prstGeom prst="rect">
            <a:avLst/>
          </a:prstGeom>
          <a:noFill/>
          <a:ln/>
        </p:spPr>
        <p:txBody>
          <a:bodyPr wrap="none" rtlCol="0" anchor="t"/>
          <a:lstStyle/>
          <a:p>
            <a:pPr indent="0" marL="0">
              <a:lnSpc>
                <a:spcPts val="5468"/>
              </a:lnSpc>
              <a:buNone/>
            </a:pPr>
            <a:r>
              <a:rPr lang="en-US" sz="4374" b="1" spc="-87" kern="0" dirty="0">
                <a:solidFill>
                  <a:srgbClr val="FF75D3"/>
                </a:solidFill>
                <a:latin typeface="adonis-web" pitchFamily="34" charset="0"/>
                <a:ea typeface="adonis-web" pitchFamily="34" charset="-122"/>
                <a:cs typeface="adonis-web" pitchFamily="34" charset="-120"/>
              </a:rPr>
              <a:t>The Impact of the Industrial Revolution</a:t>
            </a:r>
            <a:endParaRPr lang="en-US" sz="4374" dirty="0"/>
          </a:p>
        </p:txBody>
      </p:sp>
      <p:pic>
        <p:nvPicPr>
          <p:cNvPr id="5" name="Image 1" descr="preencoded.png">    </p:cNvPr>
          <p:cNvPicPr>
            <a:picLocks noChangeAspect="1"/>
          </p:cNvPicPr>
          <p:nvPr/>
        </p:nvPicPr>
        <p:blipFill>
          <a:blip r:embed="rId2"/>
          <a:stretch>
            <a:fillRect/>
          </a:stretch>
        </p:blipFill>
        <p:spPr>
          <a:xfrm>
            <a:off x="2348389" y="2240161"/>
            <a:ext cx="3088958" cy="1909048"/>
          </a:xfrm>
          <a:prstGeom prst="rect">
            <a:avLst/>
          </a:prstGeom>
        </p:spPr>
      </p:pic>
      <p:sp>
        <p:nvSpPr>
          <p:cNvPr id="6" name="Text 2"/>
          <p:cNvSpPr/>
          <p:nvPr/>
        </p:nvSpPr>
        <p:spPr>
          <a:xfrm>
            <a:off x="2348389" y="4426863"/>
            <a:ext cx="3088958" cy="701993"/>
          </a:xfrm>
          <a:prstGeom prst="rect">
            <a:avLst/>
          </a:prstGeom>
          <a:noFill/>
          <a:ln/>
        </p:spPr>
        <p:txBody>
          <a:bodyPr wrap="square" rtlCol="0" anchor="t"/>
          <a:lstStyle/>
          <a:p>
            <a:pPr algn="l" indent="0" marL="0">
              <a:lnSpc>
                <a:spcPts val="2734"/>
              </a:lnSpc>
              <a:buNone/>
            </a:pPr>
            <a:r>
              <a:rPr lang="en-US" sz="2187" b="1" spc="-44" kern="0" dirty="0">
                <a:solidFill>
                  <a:srgbClr val="FF75D3"/>
                </a:solidFill>
                <a:latin typeface="adonis-web" pitchFamily="34" charset="0"/>
                <a:ea typeface="adonis-web" pitchFamily="34" charset="-122"/>
                <a:cs typeface="adonis-web" pitchFamily="34" charset="-120"/>
              </a:rPr>
              <a:t>Technological Advancements </a:t>
            </a:r>
            <a:pPr algn="l" indent="0" marL="0">
              <a:lnSpc>
                <a:spcPts val="2734"/>
              </a:lnSpc>
              <a:buNone/>
            </a:pPr>
            <a:r>
              <a:rPr lang="en-US" sz="2187" b="1" spc="-44" kern="0" dirty="0">
                <a:solidFill>
                  <a:srgbClr val="000000"/>
                </a:solidFill>
                <a:latin typeface="adonis-web" pitchFamily="34" charset="0"/>
                <a:ea typeface="adonis-web" pitchFamily="34" charset="-122"/>
                <a:cs typeface="adonis-web" pitchFamily="34" charset="-120"/>
              </a:rPr>
              <a:t>🏭</a:t>
            </a:r>
            <a:endParaRPr lang="en-US" sz="2187" dirty="0"/>
          </a:p>
        </p:txBody>
      </p:sp>
      <p:sp>
        <p:nvSpPr>
          <p:cNvPr id="7" name="Text 3"/>
          <p:cNvSpPr/>
          <p:nvPr/>
        </p:nvSpPr>
        <p:spPr>
          <a:xfrm>
            <a:off x="2348389" y="5351026"/>
            <a:ext cx="3088958" cy="1777008"/>
          </a:xfrm>
          <a:prstGeom prst="rect">
            <a:avLst/>
          </a:prstGeom>
          <a:noFill/>
          <a:ln/>
        </p:spPr>
        <p:txBody>
          <a:bodyPr wrap="square" rtlCol="0" anchor="t"/>
          <a:lstStyle/>
          <a:p>
            <a:pPr algn="l"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New technologies created new industries, such as textiles, steam power, railroads, and mining. This facilitated the growth of industrial cities and urban areas.</a:t>
            </a:r>
            <a:endParaRPr lang="en-US" sz="1750" dirty="0"/>
          </a:p>
        </p:txBody>
      </p:sp>
      <p:pic>
        <p:nvPicPr>
          <p:cNvPr id="8" name="Image 2" descr="preencoded.png">    </p:cNvPr>
          <p:cNvPicPr>
            <a:picLocks noChangeAspect="1"/>
          </p:cNvPicPr>
          <p:nvPr/>
        </p:nvPicPr>
        <p:blipFill>
          <a:blip r:embed="rId3"/>
          <a:stretch>
            <a:fillRect/>
          </a:stretch>
        </p:blipFill>
        <p:spPr>
          <a:xfrm>
            <a:off x="5770602" y="2240161"/>
            <a:ext cx="3088958" cy="1909048"/>
          </a:xfrm>
          <a:prstGeom prst="rect">
            <a:avLst/>
          </a:prstGeom>
        </p:spPr>
      </p:pic>
      <p:sp>
        <p:nvSpPr>
          <p:cNvPr id="9" name="Text 4"/>
          <p:cNvSpPr/>
          <p:nvPr/>
        </p:nvSpPr>
        <p:spPr>
          <a:xfrm>
            <a:off x="5770602" y="4426863"/>
            <a:ext cx="2221944" cy="354806"/>
          </a:xfrm>
          <a:prstGeom prst="rect">
            <a:avLst/>
          </a:prstGeom>
          <a:noFill/>
          <a:ln/>
        </p:spPr>
        <p:txBody>
          <a:bodyPr wrap="none" rtlCol="0" anchor="t"/>
          <a:lstStyle/>
          <a:p>
            <a:pPr algn="l" indent="0" marL="0">
              <a:lnSpc>
                <a:spcPts val="2734"/>
              </a:lnSpc>
              <a:buNone/>
            </a:pPr>
            <a:r>
              <a:rPr lang="en-US" sz="2187" b="1" spc="-44" kern="0" dirty="0">
                <a:solidFill>
                  <a:srgbClr val="FF75D3"/>
                </a:solidFill>
                <a:latin typeface="adonis-web" pitchFamily="34" charset="0"/>
                <a:ea typeface="adonis-web" pitchFamily="34" charset="-122"/>
                <a:cs typeface="adonis-web" pitchFamily="34" charset="-120"/>
              </a:rPr>
              <a:t>Social Changes </a:t>
            </a:r>
            <a:pPr algn="l" indent="0" marL="0">
              <a:lnSpc>
                <a:spcPts val="2734"/>
              </a:lnSpc>
              <a:buNone/>
            </a:pPr>
            <a:r>
              <a:rPr lang="en-US" sz="2187" b="1" spc="-44" kern="0" dirty="0">
                <a:solidFill>
                  <a:srgbClr val="000000"/>
                </a:solidFill>
                <a:latin typeface="adonis-web" pitchFamily="34" charset="0"/>
                <a:ea typeface="adonis-web" pitchFamily="34" charset="-122"/>
                <a:cs typeface="adonis-web" pitchFamily="34" charset="-120"/>
              </a:rPr>
              <a:t>🏘️</a:t>
            </a:r>
            <a:endParaRPr lang="en-US" sz="2187" dirty="0"/>
          </a:p>
        </p:txBody>
      </p:sp>
      <p:sp>
        <p:nvSpPr>
          <p:cNvPr id="10" name="Text 5"/>
          <p:cNvSpPr/>
          <p:nvPr/>
        </p:nvSpPr>
        <p:spPr>
          <a:xfrm>
            <a:off x="5770602" y="5003840"/>
            <a:ext cx="3088958" cy="1777008"/>
          </a:xfrm>
          <a:prstGeom prst="rect">
            <a:avLst/>
          </a:prstGeom>
          <a:noFill/>
          <a:ln/>
        </p:spPr>
        <p:txBody>
          <a:bodyPr wrap="square" rtlCol="0" anchor="t"/>
          <a:lstStyle/>
          <a:p>
            <a:pPr algn="l"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The Industrial Revolution brought significant urbanization and migration. New social classes emerged, like the bourgeoisie and the proletariat.</a:t>
            </a:r>
            <a:endParaRPr lang="en-US" sz="1750" dirty="0"/>
          </a:p>
        </p:txBody>
      </p:sp>
      <p:pic>
        <p:nvPicPr>
          <p:cNvPr id="11" name="Image 3" descr="preencoded.png">    </p:cNvPr>
          <p:cNvPicPr>
            <a:picLocks noChangeAspect="1"/>
          </p:cNvPicPr>
          <p:nvPr/>
        </p:nvPicPr>
        <p:blipFill>
          <a:blip r:embed="rId4"/>
          <a:stretch>
            <a:fillRect/>
          </a:stretch>
        </p:blipFill>
        <p:spPr>
          <a:xfrm>
            <a:off x="9192816" y="2240161"/>
            <a:ext cx="3089077" cy="1909167"/>
          </a:xfrm>
          <a:prstGeom prst="rect">
            <a:avLst/>
          </a:prstGeom>
        </p:spPr>
      </p:pic>
      <p:sp>
        <p:nvSpPr>
          <p:cNvPr id="12" name="Text 6"/>
          <p:cNvSpPr/>
          <p:nvPr/>
        </p:nvSpPr>
        <p:spPr>
          <a:xfrm>
            <a:off x="9192816" y="4426982"/>
            <a:ext cx="3089077" cy="701993"/>
          </a:xfrm>
          <a:prstGeom prst="rect">
            <a:avLst/>
          </a:prstGeom>
          <a:noFill/>
          <a:ln/>
        </p:spPr>
        <p:txBody>
          <a:bodyPr wrap="square" rtlCol="0" anchor="t"/>
          <a:lstStyle/>
          <a:p>
            <a:pPr algn="l" indent="0" marL="0">
              <a:lnSpc>
                <a:spcPts val="2734"/>
              </a:lnSpc>
              <a:buNone/>
            </a:pPr>
            <a:r>
              <a:rPr lang="en-US" sz="2187" b="1" spc="-44" kern="0" dirty="0">
                <a:solidFill>
                  <a:srgbClr val="FF75D3"/>
                </a:solidFill>
                <a:latin typeface="adonis-web" pitchFamily="34" charset="0"/>
                <a:ea typeface="adonis-web" pitchFamily="34" charset="-122"/>
                <a:cs typeface="adonis-web" pitchFamily="34" charset="-120"/>
              </a:rPr>
              <a:t>Economic Transformation </a:t>
            </a:r>
            <a:pPr algn="l" indent="0" marL="0">
              <a:lnSpc>
                <a:spcPts val="2734"/>
              </a:lnSpc>
              <a:buNone/>
            </a:pPr>
            <a:r>
              <a:rPr lang="en-US" sz="2187" b="1" spc="-44" kern="0" dirty="0">
                <a:solidFill>
                  <a:srgbClr val="000000"/>
                </a:solidFill>
                <a:latin typeface="adonis-web" pitchFamily="34" charset="0"/>
                <a:ea typeface="adonis-web" pitchFamily="34" charset="-122"/>
                <a:cs typeface="adonis-web" pitchFamily="34" charset="-120"/>
              </a:rPr>
              <a:t>💹</a:t>
            </a:r>
            <a:endParaRPr lang="en-US" sz="2187" dirty="0"/>
          </a:p>
        </p:txBody>
      </p:sp>
      <p:sp>
        <p:nvSpPr>
          <p:cNvPr id="13" name="Text 7"/>
          <p:cNvSpPr/>
          <p:nvPr/>
        </p:nvSpPr>
        <p:spPr>
          <a:xfrm>
            <a:off x="9192816" y="5351145"/>
            <a:ext cx="3089077" cy="1421606"/>
          </a:xfrm>
          <a:prstGeom prst="rect">
            <a:avLst/>
          </a:prstGeom>
          <a:noFill/>
          <a:ln/>
        </p:spPr>
        <p:txBody>
          <a:bodyPr wrap="square" rtlCol="0" anchor="t"/>
          <a:lstStyle/>
          <a:p>
            <a:pPr algn="l"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New forms of labor, mass production, and international trade emerged, increasing competition and global markets.</a:t>
            </a:r>
            <a:endParaRPr lang="en-US" sz="1750" dirty="0"/>
          </a:p>
        </p:txBody>
      </p:sp>
      <p:pic>
        <p:nvPicPr>
          <p:cNvPr id="14" name="Image 4" descr="preencoded.png">
            <a:hlinkClick r:id="rId6" tooltip=""/>
          </p:cNvPr>
          <p:cNvPicPr>
            <a:picLocks noChangeAspect="1"/>
          </p:cNvPicPr>
          <p:nvPr/>
        </p:nvPicPr>
        <p:blipFill>
          <a:blip r:embed="rId5"/>
          <a:stretch>
            <a:fillRect/>
          </a:stretch>
        </p:blipFill>
        <p:spPr>
          <a:xfrm>
            <a:off x="12242153" y="7589520"/>
            <a:ext cx="2296807" cy="5486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2621">
            <a:solidFill>
              <a:srgbClr val="FFFFFF">
                <a:alpha val="64000"/>
              </a:srgbClr>
            </a:solidFill>
            <a:prstDash val="solid"/>
          </a:ln>
        </p:spPr>
      </p:sp>
      <p:pic>
        <p:nvPicPr>
          <p:cNvPr id="4" name="Image 1" descr="preencoded.png">    </p:cNvPr>
          <p:cNvPicPr>
            <a:picLocks noChangeAspect="1"/>
          </p:cNvPicPr>
          <p:nvPr/>
        </p:nvPicPr>
        <p:blipFill>
          <a:blip r:embed="rId2"/>
          <a:stretch>
            <a:fillRect/>
          </a:stretch>
        </p:blipFill>
        <p:spPr>
          <a:xfrm>
            <a:off x="0" y="0"/>
            <a:ext cx="3657600" cy="8229600"/>
          </a:xfrm>
          <a:prstGeom prst="rect">
            <a:avLst/>
          </a:prstGeom>
        </p:spPr>
      </p:pic>
      <p:sp>
        <p:nvSpPr>
          <p:cNvPr id="5" name="Text 1"/>
          <p:cNvSpPr/>
          <p:nvPr/>
        </p:nvSpPr>
        <p:spPr>
          <a:xfrm>
            <a:off x="4613434" y="717828"/>
            <a:ext cx="9061013" cy="1266825"/>
          </a:xfrm>
          <a:prstGeom prst="rect">
            <a:avLst/>
          </a:prstGeom>
          <a:noFill/>
          <a:ln/>
        </p:spPr>
        <p:txBody>
          <a:bodyPr wrap="square" rtlCol="0" anchor="t"/>
          <a:lstStyle/>
          <a:p>
            <a:pPr indent="0" marL="0">
              <a:lnSpc>
                <a:spcPts val="4987"/>
              </a:lnSpc>
              <a:buNone/>
            </a:pPr>
            <a:r>
              <a:rPr lang="en-US" sz="3990" b="1" spc="-80" kern="0" dirty="0">
                <a:solidFill>
                  <a:srgbClr val="FF75D3"/>
                </a:solidFill>
                <a:latin typeface="adonis-web" pitchFamily="34" charset="0"/>
                <a:ea typeface="adonis-web" pitchFamily="34" charset="-122"/>
                <a:cs typeface="adonis-web" pitchFamily="34" charset="-120"/>
              </a:rPr>
              <a:t>The Revolutionaries and Their Contributions</a:t>
            </a:r>
            <a:endParaRPr lang="en-US" sz="3990" dirty="0"/>
          </a:p>
        </p:txBody>
      </p:sp>
      <p:sp>
        <p:nvSpPr>
          <p:cNvPr id="6" name="Shape 2"/>
          <p:cNvSpPr/>
          <p:nvPr/>
        </p:nvSpPr>
        <p:spPr>
          <a:xfrm>
            <a:off x="4613434" y="2288619"/>
            <a:ext cx="9061013" cy="1605915"/>
          </a:xfrm>
          <a:prstGeom prst="roundRect">
            <a:avLst>
              <a:gd name="adj" fmla="val 5679"/>
            </a:avLst>
          </a:prstGeom>
          <a:solidFill>
            <a:srgbClr val="EBD0FB"/>
          </a:solidFill>
          <a:ln w="12621">
            <a:solidFill>
              <a:srgbClr val="D7A1F7"/>
            </a:solidFill>
            <a:prstDash val="solid"/>
          </a:ln>
        </p:spPr>
      </p:sp>
      <p:sp>
        <p:nvSpPr>
          <p:cNvPr id="7" name="Text 3"/>
          <p:cNvSpPr/>
          <p:nvPr/>
        </p:nvSpPr>
        <p:spPr>
          <a:xfrm>
            <a:off x="4828699" y="2503884"/>
            <a:ext cx="2344817" cy="324326"/>
          </a:xfrm>
          <a:prstGeom prst="rect">
            <a:avLst/>
          </a:prstGeom>
          <a:noFill/>
          <a:ln/>
        </p:spPr>
        <p:txBody>
          <a:bodyPr wrap="none" rtlCol="0" anchor="t"/>
          <a:lstStyle/>
          <a:p>
            <a:pPr indent="0" marL="0">
              <a:lnSpc>
                <a:spcPts val="2494"/>
              </a:lnSpc>
              <a:buNone/>
            </a:pPr>
            <a:r>
              <a:rPr lang="en-US" sz="1995" b="1" spc="-40" kern="0" dirty="0">
                <a:solidFill>
                  <a:srgbClr val="272525"/>
                </a:solidFill>
                <a:latin typeface="adonis-web" pitchFamily="34" charset="0"/>
                <a:ea typeface="adonis-web" pitchFamily="34" charset="-122"/>
                <a:cs typeface="adonis-web" pitchFamily="34" charset="-120"/>
              </a:rPr>
              <a:t>Giuseppe Garibaldi </a:t>
            </a:r>
            <a:pPr indent="0" marL="0">
              <a:lnSpc>
                <a:spcPts val="2494"/>
              </a:lnSpc>
              <a:buNone/>
            </a:pPr>
            <a:r>
              <a:rPr lang="en-US" sz="1995" b="1" spc="-40" kern="0" dirty="0">
                <a:solidFill>
                  <a:srgbClr val="000000"/>
                </a:solidFill>
                <a:latin typeface="adonis-web" pitchFamily="34" charset="0"/>
                <a:ea typeface="adonis-web" pitchFamily="34" charset="-122"/>
                <a:cs typeface="adonis-web" pitchFamily="34" charset="-120"/>
              </a:rPr>
              <a:t>🇮🇹</a:t>
            </a:r>
            <a:endParaRPr lang="en-US" sz="1995" dirty="0"/>
          </a:p>
        </p:txBody>
      </p:sp>
      <p:sp>
        <p:nvSpPr>
          <p:cNvPr id="8" name="Text 4"/>
          <p:cNvSpPr/>
          <p:nvPr/>
        </p:nvSpPr>
        <p:spPr>
          <a:xfrm>
            <a:off x="4828699" y="3030855"/>
            <a:ext cx="8630483" cy="648414"/>
          </a:xfrm>
          <a:prstGeom prst="rect">
            <a:avLst/>
          </a:prstGeom>
          <a:noFill/>
          <a:ln/>
        </p:spPr>
        <p:txBody>
          <a:bodyPr wrap="square" rtlCol="0" anchor="t"/>
          <a:lstStyle/>
          <a:p>
            <a:pPr indent="0" marL="0">
              <a:lnSpc>
                <a:spcPts val="2553"/>
              </a:lnSpc>
              <a:buNone/>
            </a:pPr>
            <a:r>
              <a:rPr lang="en-US" sz="1596" spc="-32" kern="0" dirty="0">
                <a:solidFill>
                  <a:srgbClr val="272525"/>
                </a:solidFill>
                <a:latin typeface="Source Sans Pro" pitchFamily="34" charset="0"/>
                <a:ea typeface="Source Sans Pro" pitchFamily="34" charset="-122"/>
                <a:cs typeface="Source Sans Pro" pitchFamily="34" charset="-120"/>
              </a:rPr>
              <a:t>An Italian revolutionary and nationalist who played a key role in the unification of Italy. He organized the Thousand, a group of nationalists who took over Sicily and Naples.</a:t>
            </a:r>
            <a:endParaRPr lang="en-US" sz="1596" dirty="0"/>
          </a:p>
        </p:txBody>
      </p:sp>
      <p:sp>
        <p:nvSpPr>
          <p:cNvPr id="9" name="Shape 5"/>
          <p:cNvSpPr/>
          <p:nvPr/>
        </p:nvSpPr>
        <p:spPr>
          <a:xfrm>
            <a:off x="4613434" y="4097179"/>
            <a:ext cx="9061013" cy="1605915"/>
          </a:xfrm>
          <a:prstGeom prst="roundRect">
            <a:avLst>
              <a:gd name="adj" fmla="val 5679"/>
            </a:avLst>
          </a:prstGeom>
          <a:solidFill>
            <a:srgbClr val="EBD0FB"/>
          </a:solidFill>
          <a:ln w="12621">
            <a:solidFill>
              <a:srgbClr val="D7A1F7"/>
            </a:solidFill>
            <a:prstDash val="solid"/>
          </a:ln>
        </p:spPr>
      </p:sp>
      <p:sp>
        <p:nvSpPr>
          <p:cNvPr id="10" name="Text 6"/>
          <p:cNvSpPr/>
          <p:nvPr/>
        </p:nvSpPr>
        <p:spPr>
          <a:xfrm>
            <a:off x="4828699" y="4312444"/>
            <a:ext cx="2311718" cy="324326"/>
          </a:xfrm>
          <a:prstGeom prst="rect">
            <a:avLst/>
          </a:prstGeom>
          <a:noFill/>
          <a:ln/>
        </p:spPr>
        <p:txBody>
          <a:bodyPr wrap="none" rtlCol="0" anchor="t"/>
          <a:lstStyle/>
          <a:p>
            <a:pPr indent="0" marL="0">
              <a:lnSpc>
                <a:spcPts val="2494"/>
              </a:lnSpc>
              <a:buNone/>
            </a:pPr>
            <a:r>
              <a:rPr lang="en-US" sz="1995" b="1" spc="-40" kern="0" dirty="0">
                <a:solidFill>
                  <a:srgbClr val="272525"/>
                </a:solidFill>
                <a:latin typeface="adonis-web" pitchFamily="34" charset="0"/>
                <a:ea typeface="adonis-web" pitchFamily="34" charset="-122"/>
                <a:cs typeface="adonis-web" pitchFamily="34" charset="-120"/>
              </a:rPr>
              <a:t>Otto von Bismarck </a:t>
            </a:r>
            <a:pPr indent="0" marL="0">
              <a:lnSpc>
                <a:spcPts val="2494"/>
              </a:lnSpc>
              <a:buNone/>
            </a:pPr>
            <a:r>
              <a:rPr lang="en-US" sz="1995" b="1" spc="-40" kern="0" dirty="0">
                <a:solidFill>
                  <a:srgbClr val="000000"/>
                </a:solidFill>
                <a:latin typeface="adonis-web" pitchFamily="34" charset="0"/>
                <a:ea typeface="adonis-web" pitchFamily="34" charset="-122"/>
                <a:cs typeface="adonis-web" pitchFamily="34" charset="-120"/>
              </a:rPr>
              <a:t>🇩🇪</a:t>
            </a:r>
            <a:endParaRPr lang="en-US" sz="1995" dirty="0"/>
          </a:p>
        </p:txBody>
      </p:sp>
      <p:sp>
        <p:nvSpPr>
          <p:cNvPr id="11" name="Text 7"/>
          <p:cNvSpPr/>
          <p:nvPr/>
        </p:nvSpPr>
        <p:spPr>
          <a:xfrm>
            <a:off x="4828699" y="4839414"/>
            <a:ext cx="8630483" cy="648414"/>
          </a:xfrm>
          <a:prstGeom prst="rect">
            <a:avLst/>
          </a:prstGeom>
          <a:noFill/>
          <a:ln/>
        </p:spPr>
        <p:txBody>
          <a:bodyPr wrap="square" rtlCol="0" anchor="t"/>
          <a:lstStyle/>
          <a:p>
            <a:pPr indent="0" marL="0">
              <a:lnSpc>
                <a:spcPts val="2553"/>
              </a:lnSpc>
              <a:buNone/>
            </a:pPr>
            <a:r>
              <a:rPr lang="en-US" sz="1596" spc="-32" kern="0" dirty="0">
                <a:solidFill>
                  <a:srgbClr val="272525"/>
                </a:solidFill>
                <a:latin typeface="Source Sans Pro" pitchFamily="34" charset="0"/>
                <a:ea typeface="Source Sans Pro" pitchFamily="34" charset="-122"/>
                <a:cs typeface="Source Sans Pro" pitchFamily="34" charset="-120"/>
              </a:rPr>
              <a:t>A Prussian and German statesman who transformed Germany into a modern nation-state, using blood and iron to unify a diverse country. He became the first Chancellor of Germany.</a:t>
            </a:r>
            <a:endParaRPr lang="en-US" sz="1596" dirty="0"/>
          </a:p>
        </p:txBody>
      </p:sp>
      <p:sp>
        <p:nvSpPr>
          <p:cNvPr id="12" name="Shape 8"/>
          <p:cNvSpPr/>
          <p:nvPr/>
        </p:nvSpPr>
        <p:spPr>
          <a:xfrm>
            <a:off x="4613434" y="5905738"/>
            <a:ext cx="9061013" cy="1605915"/>
          </a:xfrm>
          <a:prstGeom prst="roundRect">
            <a:avLst>
              <a:gd name="adj" fmla="val 5679"/>
            </a:avLst>
          </a:prstGeom>
          <a:solidFill>
            <a:srgbClr val="EBD0FB"/>
          </a:solidFill>
          <a:ln w="12621">
            <a:solidFill>
              <a:srgbClr val="D7A1F7"/>
            </a:solidFill>
            <a:prstDash val="solid"/>
          </a:ln>
        </p:spPr>
      </p:sp>
      <p:sp>
        <p:nvSpPr>
          <p:cNvPr id="13" name="Text 9"/>
          <p:cNvSpPr/>
          <p:nvPr/>
        </p:nvSpPr>
        <p:spPr>
          <a:xfrm>
            <a:off x="4828699" y="6121003"/>
            <a:ext cx="2026801" cy="324326"/>
          </a:xfrm>
          <a:prstGeom prst="rect">
            <a:avLst/>
          </a:prstGeom>
          <a:noFill/>
          <a:ln/>
        </p:spPr>
        <p:txBody>
          <a:bodyPr wrap="none" rtlCol="0" anchor="t"/>
          <a:lstStyle/>
          <a:p>
            <a:pPr indent="0" marL="0">
              <a:lnSpc>
                <a:spcPts val="2494"/>
              </a:lnSpc>
              <a:buNone/>
            </a:pPr>
            <a:r>
              <a:rPr lang="en-US" sz="1995" b="1" spc="-40" kern="0" dirty="0">
                <a:solidFill>
                  <a:srgbClr val="272525"/>
                </a:solidFill>
                <a:latin typeface="adonis-web" pitchFamily="34" charset="0"/>
                <a:ea typeface="adonis-web" pitchFamily="34" charset="-122"/>
                <a:cs typeface="adonis-web" pitchFamily="34" charset="-120"/>
              </a:rPr>
              <a:t>Karl Marx </a:t>
            </a:r>
            <a:pPr indent="0" marL="0">
              <a:lnSpc>
                <a:spcPts val="2494"/>
              </a:lnSpc>
              <a:buNone/>
            </a:pPr>
            <a:r>
              <a:rPr lang="en-US" sz="1995" b="1" spc="-40" kern="0" dirty="0">
                <a:solidFill>
                  <a:srgbClr val="000000"/>
                </a:solidFill>
                <a:latin typeface="adonis-web" pitchFamily="34" charset="0"/>
                <a:ea typeface="adonis-web" pitchFamily="34" charset="-122"/>
                <a:cs typeface="adonis-web" pitchFamily="34" charset="-120"/>
              </a:rPr>
              <a:t>🚩</a:t>
            </a:r>
            <a:endParaRPr lang="en-US" sz="1995" dirty="0"/>
          </a:p>
        </p:txBody>
      </p:sp>
      <p:sp>
        <p:nvSpPr>
          <p:cNvPr id="14" name="Text 10"/>
          <p:cNvSpPr/>
          <p:nvPr/>
        </p:nvSpPr>
        <p:spPr>
          <a:xfrm>
            <a:off x="4828699" y="6647974"/>
            <a:ext cx="8630483" cy="648414"/>
          </a:xfrm>
          <a:prstGeom prst="rect">
            <a:avLst/>
          </a:prstGeom>
          <a:noFill/>
          <a:ln/>
        </p:spPr>
        <p:txBody>
          <a:bodyPr wrap="square" rtlCol="0" anchor="t"/>
          <a:lstStyle/>
          <a:p>
            <a:pPr indent="0" marL="0">
              <a:lnSpc>
                <a:spcPts val="2553"/>
              </a:lnSpc>
              <a:buNone/>
            </a:pPr>
            <a:r>
              <a:rPr lang="en-US" sz="1596" spc="-32" kern="0" dirty="0">
                <a:solidFill>
                  <a:srgbClr val="272525"/>
                </a:solidFill>
                <a:latin typeface="Source Sans Pro" pitchFamily="34" charset="0"/>
                <a:ea typeface="Source Sans Pro" pitchFamily="34" charset="-122"/>
                <a:cs typeface="Source Sans Pro" pitchFamily="34" charset="-120"/>
              </a:rPr>
              <a:t>A German philosopher, economist, historian, and socialist who developed the concept of communism as a critique of the capitalist economy. He co-wrote the Communist Manifesto with Friedrich Engels.</a:t>
            </a:r>
            <a:endParaRPr lang="en-US" sz="1596" dirty="0"/>
          </a:p>
        </p:txBody>
      </p:sp>
      <p:pic>
        <p:nvPicPr>
          <p:cNvPr id="15"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pic>
        <p:nvPicPr>
          <p:cNvPr id="4" name="Image 1" descr="preencoded.png">    </p:cNvPr>
          <p:cNvPicPr>
            <a:picLocks noChangeAspect="1"/>
          </p:cNvPicPr>
          <p:nvPr/>
        </p:nvPicPr>
        <p:blipFill>
          <a:blip r:embed="rId2"/>
          <a:stretch>
            <a:fillRect/>
          </a:stretch>
        </p:blipFill>
        <p:spPr>
          <a:xfrm>
            <a:off x="0" y="0"/>
            <a:ext cx="3657600" cy="8229600"/>
          </a:xfrm>
          <a:prstGeom prst="rect">
            <a:avLst/>
          </a:prstGeom>
        </p:spPr>
      </p:pic>
      <p:sp>
        <p:nvSpPr>
          <p:cNvPr id="5" name="Text 1"/>
          <p:cNvSpPr/>
          <p:nvPr/>
        </p:nvSpPr>
        <p:spPr>
          <a:xfrm>
            <a:off x="4490799" y="712589"/>
            <a:ext cx="8779312" cy="694373"/>
          </a:xfrm>
          <a:prstGeom prst="rect">
            <a:avLst/>
          </a:prstGeom>
          <a:noFill/>
          <a:ln/>
        </p:spPr>
        <p:txBody>
          <a:bodyPr wrap="none" rtlCol="0" anchor="t"/>
          <a:lstStyle/>
          <a:p>
            <a:pPr indent="0" marL="0">
              <a:lnSpc>
                <a:spcPts val="5468"/>
              </a:lnSpc>
              <a:buNone/>
            </a:pPr>
            <a:r>
              <a:rPr lang="en-US" sz="4374" b="1" spc="-87" kern="0" dirty="0">
                <a:solidFill>
                  <a:srgbClr val="FF75D3"/>
                </a:solidFill>
                <a:latin typeface="adonis-web" pitchFamily="34" charset="0"/>
                <a:ea typeface="adonis-web" pitchFamily="34" charset="-122"/>
                <a:cs typeface="adonis-web" pitchFamily="34" charset="-120"/>
              </a:rPr>
              <a:t>Effects of the Revolutionaries' Actions</a:t>
            </a:r>
            <a:endParaRPr lang="en-US" sz="4374" dirty="0"/>
          </a:p>
        </p:txBody>
      </p:sp>
      <p:sp>
        <p:nvSpPr>
          <p:cNvPr id="6" name="Shape 2"/>
          <p:cNvSpPr/>
          <p:nvPr/>
        </p:nvSpPr>
        <p:spPr>
          <a:xfrm>
            <a:off x="4801910" y="1740218"/>
            <a:ext cx="44410" cy="5776793"/>
          </a:xfrm>
          <a:prstGeom prst="rect">
            <a:avLst/>
          </a:prstGeom>
          <a:solidFill>
            <a:srgbClr val="D7A1F7"/>
          </a:solidFill>
          <a:ln/>
        </p:spPr>
      </p:sp>
      <p:sp>
        <p:nvSpPr>
          <p:cNvPr id="7" name="Shape 3"/>
          <p:cNvSpPr/>
          <p:nvPr/>
        </p:nvSpPr>
        <p:spPr>
          <a:xfrm>
            <a:off x="5074027" y="2141518"/>
            <a:ext cx="777597" cy="44410"/>
          </a:xfrm>
          <a:prstGeom prst="rect">
            <a:avLst/>
          </a:prstGeom>
          <a:solidFill>
            <a:srgbClr val="D7A1F7"/>
          </a:solidFill>
          <a:ln/>
        </p:spPr>
      </p:sp>
      <p:sp>
        <p:nvSpPr>
          <p:cNvPr id="8" name="Shape 4"/>
          <p:cNvSpPr/>
          <p:nvPr/>
        </p:nvSpPr>
        <p:spPr>
          <a:xfrm>
            <a:off x="4574084" y="1913811"/>
            <a:ext cx="499943" cy="499943"/>
          </a:xfrm>
          <a:prstGeom prst="roundRect">
            <a:avLst>
              <a:gd name="adj" fmla="val 20000"/>
            </a:avLst>
          </a:prstGeom>
          <a:solidFill>
            <a:srgbClr val="EBD0FB"/>
          </a:solidFill>
          <a:ln w="13811">
            <a:solidFill>
              <a:srgbClr val="D7A1F7"/>
            </a:solidFill>
            <a:prstDash val="solid"/>
          </a:ln>
        </p:spPr>
      </p:sp>
      <p:sp>
        <p:nvSpPr>
          <p:cNvPr id="9" name="Text 5"/>
          <p:cNvSpPr/>
          <p:nvPr/>
        </p:nvSpPr>
        <p:spPr>
          <a:xfrm>
            <a:off x="4732080" y="1955483"/>
            <a:ext cx="183952" cy="416481"/>
          </a:xfrm>
          <a:prstGeom prst="rect">
            <a:avLst/>
          </a:prstGeom>
          <a:noFill/>
          <a:ln/>
        </p:spPr>
        <p:txBody>
          <a:bodyPr wrap="none" rtlCol="0" anchor="t"/>
          <a:lstStyle/>
          <a:p>
            <a:pPr algn="ctr" indent="0" marL="0">
              <a:lnSpc>
                <a:spcPts val="3281"/>
              </a:lnSpc>
              <a:buNone/>
            </a:pPr>
            <a:r>
              <a:rPr lang="en-US" sz="2624" b="1" spc="-52" kern="0" dirty="0">
                <a:solidFill>
                  <a:srgbClr val="272525"/>
                </a:solidFill>
                <a:latin typeface="adonis-web" pitchFamily="34" charset="0"/>
                <a:ea typeface="adonis-web" pitchFamily="34" charset="-122"/>
                <a:cs typeface="adonis-web" pitchFamily="34" charset="-120"/>
              </a:rPr>
              <a:t>1</a:t>
            </a:r>
            <a:endParaRPr lang="en-US" sz="2624" dirty="0"/>
          </a:p>
        </p:txBody>
      </p:sp>
      <p:sp>
        <p:nvSpPr>
          <p:cNvPr id="10" name="Text 6"/>
          <p:cNvSpPr/>
          <p:nvPr/>
        </p:nvSpPr>
        <p:spPr>
          <a:xfrm>
            <a:off x="6046113" y="1962388"/>
            <a:ext cx="4400669" cy="354806"/>
          </a:xfrm>
          <a:prstGeom prst="rect">
            <a:avLst/>
          </a:prstGeom>
          <a:noFill/>
          <a:ln/>
        </p:spPr>
        <p:txBody>
          <a:bodyPr wrap="none" rtlCol="0" anchor="t"/>
          <a:lstStyle/>
          <a:p>
            <a:pPr algn="l" indent="0" marL="0">
              <a:lnSpc>
                <a:spcPts val="2734"/>
              </a:lnSpc>
              <a:buNone/>
            </a:pPr>
            <a:r>
              <a:rPr lang="en-US" sz="2187" b="1" spc="-44" kern="0" dirty="0">
                <a:solidFill>
                  <a:srgbClr val="272525"/>
                </a:solidFill>
                <a:latin typeface="adonis-web" pitchFamily="34" charset="0"/>
                <a:ea typeface="adonis-web" pitchFamily="34" charset="-122"/>
                <a:cs typeface="adonis-web" pitchFamily="34" charset="-120"/>
              </a:rPr>
              <a:t>Unification of Italy and Germany </a:t>
            </a:r>
            <a:pPr algn="l" indent="0" marL="0">
              <a:lnSpc>
                <a:spcPts val="2734"/>
              </a:lnSpc>
              <a:buNone/>
            </a:pPr>
            <a:r>
              <a:rPr lang="en-US" sz="2187" b="1" spc="-44" kern="0" dirty="0">
                <a:solidFill>
                  <a:srgbClr val="000000"/>
                </a:solidFill>
                <a:latin typeface="adonis-web" pitchFamily="34" charset="0"/>
                <a:ea typeface="adonis-web" pitchFamily="34" charset="-122"/>
                <a:cs typeface="adonis-web" pitchFamily="34" charset="-120"/>
              </a:rPr>
              <a:t>🇮🇹</a:t>
            </a:r>
            <a:pPr algn="l" indent="0" marL="0">
              <a:lnSpc>
                <a:spcPts val="2734"/>
              </a:lnSpc>
              <a:buNone/>
            </a:pPr>
            <a:r>
              <a:rPr lang="en-US" sz="2187" b="1" spc="-44" kern="0" dirty="0">
                <a:solidFill>
                  <a:srgbClr val="000000"/>
                </a:solidFill>
                <a:latin typeface="adonis-web" pitchFamily="34" charset="0"/>
                <a:ea typeface="adonis-web" pitchFamily="34" charset="-122"/>
                <a:cs typeface="adonis-web" pitchFamily="34" charset="-120"/>
              </a:rPr>
              <a:t>🇩🇪</a:t>
            </a:r>
            <a:endParaRPr lang="en-US" sz="2187" dirty="0"/>
          </a:p>
        </p:txBody>
      </p:sp>
      <p:sp>
        <p:nvSpPr>
          <p:cNvPr id="11" name="Text 7"/>
          <p:cNvSpPr/>
          <p:nvPr/>
        </p:nvSpPr>
        <p:spPr>
          <a:xfrm>
            <a:off x="6046113" y="2539365"/>
            <a:ext cx="7751088" cy="710803"/>
          </a:xfrm>
          <a:prstGeom prst="rect">
            <a:avLst/>
          </a:prstGeom>
          <a:noFill/>
          <a:ln/>
        </p:spPr>
        <p:txBody>
          <a:bodyPr wrap="square" rtlCol="0" anchor="t"/>
          <a:lstStyle/>
          <a:p>
            <a:pPr algn="l"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Garibaldi and Bismarck contributed to the nationalist movements that led to the creation of the modern Italian and German nation-states.</a:t>
            </a:r>
            <a:endParaRPr lang="en-US" sz="1750" dirty="0"/>
          </a:p>
        </p:txBody>
      </p:sp>
      <p:sp>
        <p:nvSpPr>
          <p:cNvPr id="12" name="Shape 8"/>
          <p:cNvSpPr/>
          <p:nvPr/>
        </p:nvSpPr>
        <p:spPr>
          <a:xfrm>
            <a:off x="5074027" y="4141172"/>
            <a:ext cx="777597" cy="44410"/>
          </a:xfrm>
          <a:prstGeom prst="rect">
            <a:avLst/>
          </a:prstGeom>
          <a:solidFill>
            <a:srgbClr val="D7A1F7"/>
          </a:solidFill>
          <a:ln/>
        </p:spPr>
      </p:sp>
      <p:sp>
        <p:nvSpPr>
          <p:cNvPr id="13" name="Shape 9"/>
          <p:cNvSpPr/>
          <p:nvPr/>
        </p:nvSpPr>
        <p:spPr>
          <a:xfrm>
            <a:off x="4574084" y="3913465"/>
            <a:ext cx="499943" cy="499943"/>
          </a:xfrm>
          <a:prstGeom prst="roundRect">
            <a:avLst>
              <a:gd name="adj" fmla="val 20000"/>
            </a:avLst>
          </a:prstGeom>
          <a:solidFill>
            <a:srgbClr val="EBD0FB"/>
          </a:solidFill>
          <a:ln w="13811">
            <a:solidFill>
              <a:srgbClr val="D7A1F7"/>
            </a:solidFill>
            <a:prstDash val="solid"/>
          </a:ln>
        </p:spPr>
      </p:sp>
      <p:sp>
        <p:nvSpPr>
          <p:cNvPr id="14" name="Text 10"/>
          <p:cNvSpPr/>
          <p:nvPr/>
        </p:nvSpPr>
        <p:spPr>
          <a:xfrm>
            <a:off x="4732080" y="3955137"/>
            <a:ext cx="183952" cy="416481"/>
          </a:xfrm>
          <a:prstGeom prst="rect">
            <a:avLst/>
          </a:prstGeom>
          <a:noFill/>
          <a:ln/>
        </p:spPr>
        <p:txBody>
          <a:bodyPr wrap="none" rtlCol="0" anchor="t"/>
          <a:lstStyle/>
          <a:p>
            <a:pPr algn="ctr" indent="0" marL="0">
              <a:lnSpc>
                <a:spcPts val="3281"/>
              </a:lnSpc>
              <a:buNone/>
            </a:pPr>
            <a:r>
              <a:rPr lang="en-US" sz="2624" b="1" spc="-52" kern="0" dirty="0">
                <a:solidFill>
                  <a:srgbClr val="272525"/>
                </a:solidFill>
                <a:latin typeface="adonis-web" pitchFamily="34" charset="0"/>
                <a:ea typeface="adonis-web" pitchFamily="34" charset="-122"/>
                <a:cs typeface="adonis-web" pitchFamily="34" charset="-120"/>
              </a:rPr>
              <a:t>2</a:t>
            </a:r>
            <a:endParaRPr lang="en-US" sz="2624" dirty="0"/>
          </a:p>
        </p:txBody>
      </p:sp>
      <p:sp>
        <p:nvSpPr>
          <p:cNvPr id="15" name="Text 11"/>
          <p:cNvSpPr/>
          <p:nvPr/>
        </p:nvSpPr>
        <p:spPr>
          <a:xfrm>
            <a:off x="6046113" y="3962043"/>
            <a:ext cx="3180040" cy="354806"/>
          </a:xfrm>
          <a:prstGeom prst="rect">
            <a:avLst/>
          </a:prstGeom>
          <a:noFill/>
          <a:ln/>
        </p:spPr>
        <p:txBody>
          <a:bodyPr wrap="none" rtlCol="0" anchor="t"/>
          <a:lstStyle/>
          <a:p>
            <a:pPr algn="l" indent="0" marL="0">
              <a:lnSpc>
                <a:spcPts val="2734"/>
              </a:lnSpc>
              <a:buNone/>
            </a:pPr>
            <a:r>
              <a:rPr lang="en-US" sz="2187" b="1" spc="-44" kern="0" dirty="0">
                <a:solidFill>
                  <a:srgbClr val="272525"/>
                </a:solidFill>
                <a:latin typeface="adonis-web" pitchFamily="34" charset="0"/>
                <a:ea typeface="adonis-web" pitchFamily="34" charset="-122"/>
                <a:cs typeface="adonis-web" pitchFamily="34" charset="-120"/>
              </a:rPr>
              <a:t>Spread of Socialist Ideas </a:t>
            </a:r>
            <a:pPr algn="l" indent="0" marL="0">
              <a:lnSpc>
                <a:spcPts val="2734"/>
              </a:lnSpc>
              <a:buNone/>
            </a:pPr>
            <a:r>
              <a:rPr lang="en-US" sz="2187" b="1" spc="-44" kern="0" dirty="0">
                <a:solidFill>
                  <a:srgbClr val="000000"/>
                </a:solidFill>
                <a:latin typeface="adonis-web" pitchFamily="34" charset="0"/>
                <a:ea typeface="adonis-web" pitchFamily="34" charset="-122"/>
                <a:cs typeface="adonis-web" pitchFamily="34" charset="-120"/>
              </a:rPr>
              <a:t>📚</a:t>
            </a:r>
            <a:endParaRPr lang="en-US" sz="2187" dirty="0"/>
          </a:p>
        </p:txBody>
      </p:sp>
      <p:sp>
        <p:nvSpPr>
          <p:cNvPr id="16" name="Text 12"/>
          <p:cNvSpPr/>
          <p:nvPr/>
        </p:nvSpPr>
        <p:spPr>
          <a:xfrm>
            <a:off x="6046113" y="4539020"/>
            <a:ext cx="7751088" cy="710803"/>
          </a:xfrm>
          <a:prstGeom prst="rect">
            <a:avLst/>
          </a:prstGeom>
          <a:noFill/>
          <a:ln/>
        </p:spPr>
        <p:txBody>
          <a:bodyPr wrap="square" rtlCol="0" anchor="t"/>
          <a:lstStyle/>
          <a:p>
            <a:pPr algn="l"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Marx's ideas inspired socialists around the world, leading to the spread of Marxist and socialist movements.</a:t>
            </a:r>
            <a:endParaRPr lang="en-US" sz="1750" dirty="0"/>
          </a:p>
        </p:txBody>
      </p:sp>
      <p:sp>
        <p:nvSpPr>
          <p:cNvPr id="17" name="Shape 13"/>
          <p:cNvSpPr/>
          <p:nvPr/>
        </p:nvSpPr>
        <p:spPr>
          <a:xfrm>
            <a:off x="5074027" y="6140827"/>
            <a:ext cx="777597" cy="44410"/>
          </a:xfrm>
          <a:prstGeom prst="rect">
            <a:avLst/>
          </a:prstGeom>
          <a:solidFill>
            <a:srgbClr val="D7A1F7"/>
          </a:solidFill>
          <a:ln/>
        </p:spPr>
      </p:sp>
      <p:sp>
        <p:nvSpPr>
          <p:cNvPr id="18" name="Shape 14"/>
          <p:cNvSpPr/>
          <p:nvPr/>
        </p:nvSpPr>
        <p:spPr>
          <a:xfrm>
            <a:off x="4574084" y="5913120"/>
            <a:ext cx="499943" cy="499943"/>
          </a:xfrm>
          <a:prstGeom prst="roundRect">
            <a:avLst>
              <a:gd name="adj" fmla="val 20000"/>
            </a:avLst>
          </a:prstGeom>
          <a:solidFill>
            <a:srgbClr val="EBD0FB"/>
          </a:solidFill>
          <a:ln w="13811">
            <a:solidFill>
              <a:srgbClr val="D7A1F7"/>
            </a:solidFill>
            <a:prstDash val="solid"/>
          </a:ln>
        </p:spPr>
      </p:sp>
      <p:sp>
        <p:nvSpPr>
          <p:cNvPr id="19" name="Text 15"/>
          <p:cNvSpPr/>
          <p:nvPr/>
        </p:nvSpPr>
        <p:spPr>
          <a:xfrm>
            <a:off x="4732080" y="5954792"/>
            <a:ext cx="183952" cy="416481"/>
          </a:xfrm>
          <a:prstGeom prst="rect">
            <a:avLst/>
          </a:prstGeom>
          <a:noFill/>
          <a:ln/>
        </p:spPr>
        <p:txBody>
          <a:bodyPr wrap="none" rtlCol="0" anchor="t"/>
          <a:lstStyle/>
          <a:p>
            <a:pPr algn="ctr" indent="0" marL="0">
              <a:lnSpc>
                <a:spcPts val="3281"/>
              </a:lnSpc>
              <a:buNone/>
            </a:pPr>
            <a:r>
              <a:rPr lang="en-US" sz="2624" b="1" spc="-52" kern="0" dirty="0">
                <a:solidFill>
                  <a:srgbClr val="272525"/>
                </a:solidFill>
                <a:latin typeface="adonis-web" pitchFamily="34" charset="0"/>
                <a:ea typeface="adonis-web" pitchFamily="34" charset="-122"/>
                <a:cs typeface="adonis-web" pitchFamily="34" charset="-120"/>
              </a:rPr>
              <a:t>3</a:t>
            </a:r>
            <a:endParaRPr lang="en-US" sz="2624" dirty="0"/>
          </a:p>
        </p:txBody>
      </p:sp>
      <p:sp>
        <p:nvSpPr>
          <p:cNvPr id="20" name="Text 16"/>
          <p:cNvSpPr/>
          <p:nvPr/>
        </p:nvSpPr>
        <p:spPr>
          <a:xfrm>
            <a:off x="6046113" y="5961698"/>
            <a:ext cx="4633317" cy="354806"/>
          </a:xfrm>
          <a:prstGeom prst="rect">
            <a:avLst/>
          </a:prstGeom>
          <a:noFill/>
          <a:ln/>
        </p:spPr>
        <p:txBody>
          <a:bodyPr wrap="none" rtlCol="0" anchor="t"/>
          <a:lstStyle/>
          <a:p>
            <a:pPr algn="l" indent="0" marL="0">
              <a:lnSpc>
                <a:spcPts val="2734"/>
              </a:lnSpc>
              <a:buNone/>
            </a:pPr>
            <a:r>
              <a:rPr lang="en-US" sz="2187" b="1" spc="-44" kern="0" dirty="0">
                <a:solidFill>
                  <a:srgbClr val="272525"/>
                </a:solidFill>
                <a:latin typeface="adonis-web" pitchFamily="34" charset="0"/>
                <a:ea typeface="adonis-web" pitchFamily="34" charset="-122"/>
                <a:cs typeface="adonis-web" pitchFamily="34" charset="-120"/>
              </a:rPr>
              <a:t>Rise of Working-Class Consciousness </a:t>
            </a:r>
            <a:pPr algn="l" indent="0" marL="0">
              <a:lnSpc>
                <a:spcPts val="2734"/>
              </a:lnSpc>
              <a:buNone/>
            </a:pPr>
            <a:r>
              <a:rPr lang="en-US" sz="2187" b="1" spc="-44" kern="0" dirty="0">
                <a:solidFill>
                  <a:srgbClr val="000000"/>
                </a:solidFill>
                <a:latin typeface="adonis-web" pitchFamily="34" charset="0"/>
                <a:ea typeface="adonis-web" pitchFamily="34" charset="-122"/>
                <a:cs typeface="adonis-web" pitchFamily="34" charset="-120"/>
              </a:rPr>
              <a:t>👷</a:t>
            </a:r>
            <a:endParaRPr lang="en-US" sz="2187" dirty="0"/>
          </a:p>
        </p:txBody>
      </p:sp>
      <p:sp>
        <p:nvSpPr>
          <p:cNvPr id="21" name="Text 17"/>
          <p:cNvSpPr/>
          <p:nvPr/>
        </p:nvSpPr>
        <p:spPr>
          <a:xfrm>
            <a:off x="6046113" y="6538674"/>
            <a:ext cx="7751088" cy="710803"/>
          </a:xfrm>
          <a:prstGeom prst="rect">
            <a:avLst/>
          </a:prstGeom>
          <a:noFill/>
          <a:ln/>
        </p:spPr>
        <p:txBody>
          <a:bodyPr wrap="square" rtlCol="0" anchor="t"/>
          <a:lstStyle/>
          <a:p>
            <a:pPr algn="l"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The exploitation and poverty of the working classes inspired political action, leading to the formation of the labor movement and the rise of unions.</a:t>
            </a:r>
            <a:endParaRPr lang="en-US" sz="1750" dirty="0"/>
          </a:p>
        </p:txBody>
      </p:sp>
      <p:pic>
        <p:nvPicPr>
          <p:cNvPr id="22"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1101447"/>
            <a:ext cx="6985397" cy="694373"/>
          </a:xfrm>
          <a:prstGeom prst="rect">
            <a:avLst/>
          </a:prstGeom>
          <a:noFill/>
          <a:ln/>
        </p:spPr>
        <p:txBody>
          <a:bodyPr wrap="none" rtlCol="0" anchor="t"/>
          <a:lstStyle/>
          <a:p>
            <a:pPr indent="0" marL="0">
              <a:lnSpc>
                <a:spcPts val="5468"/>
              </a:lnSpc>
              <a:buNone/>
            </a:pPr>
            <a:r>
              <a:rPr lang="en-US" sz="4374" b="1" spc="-87" kern="0" dirty="0">
                <a:solidFill>
                  <a:srgbClr val="FF75D3"/>
                </a:solidFill>
                <a:latin typeface="adonis-web" pitchFamily="34" charset="0"/>
                <a:ea typeface="adonis-web" pitchFamily="34" charset="-122"/>
                <a:cs typeface="adonis-web" pitchFamily="34" charset="-120"/>
              </a:rPr>
              <a:t>The Legacy of Revolutionaries</a:t>
            </a:r>
            <a:endParaRPr lang="en-US" sz="4374" dirty="0"/>
          </a:p>
        </p:txBody>
      </p:sp>
      <p:pic>
        <p:nvPicPr>
          <p:cNvPr id="5" name="Image 1" descr="preencoded.png">    </p:cNvPr>
          <p:cNvPicPr>
            <a:picLocks noChangeAspect="1"/>
          </p:cNvPicPr>
          <p:nvPr/>
        </p:nvPicPr>
        <p:blipFill>
          <a:blip r:embed="rId2"/>
          <a:stretch>
            <a:fillRect/>
          </a:stretch>
        </p:blipFill>
        <p:spPr>
          <a:xfrm>
            <a:off x="2348389" y="2240161"/>
            <a:ext cx="3088958" cy="1909048"/>
          </a:xfrm>
          <a:prstGeom prst="rect">
            <a:avLst/>
          </a:prstGeom>
        </p:spPr>
      </p:pic>
      <p:sp>
        <p:nvSpPr>
          <p:cNvPr id="6" name="Text 2"/>
          <p:cNvSpPr/>
          <p:nvPr/>
        </p:nvSpPr>
        <p:spPr>
          <a:xfrm>
            <a:off x="2348389" y="4426863"/>
            <a:ext cx="3088958" cy="701993"/>
          </a:xfrm>
          <a:prstGeom prst="rect">
            <a:avLst/>
          </a:prstGeom>
          <a:noFill/>
          <a:ln/>
        </p:spPr>
        <p:txBody>
          <a:bodyPr wrap="square" rtlCol="0" anchor="t"/>
          <a:lstStyle/>
          <a:p>
            <a:pPr algn="l" indent="0" marL="0">
              <a:lnSpc>
                <a:spcPts val="2734"/>
              </a:lnSpc>
              <a:buNone/>
            </a:pPr>
            <a:r>
              <a:rPr lang="en-US" sz="2187" b="1" spc="-44" kern="0" dirty="0">
                <a:solidFill>
                  <a:srgbClr val="FF75D3"/>
                </a:solidFill>
                <a:latin typeface="adonis-web" pitchFamily="34" charset="0"/>
                <a:ea typeface="adonis-web" pitchFamily="34" charset="-122"/>
                <a:cs typeface="adonis-web" pitchFamily="34" charset="-120"/>
              </a:rPr>
              <a:t>Nationalistic Movements Worldwide </a:t>
            </a:r>
            <a:pPr algn="l" indent="0" marL="0">
              <a:lnSpc>
                <a:spcPts val="2734"/>
              </a:lnSpc>
              <a:buNone/>
            </a:pPr>
            <a:r>
              <a:rPr lang="en-US" sz="2187" b="1" spc="-44" kern="0" dirty="0">
                <a:solidFill>
                  <a:srgbClr val="000000"/>
                </a:solidFill>
                <a:latin typeface="adonis-web" pitchFamily="34" charset="0"/>
                <a:ea typeface="adonis-web" pitchFamily="34" charset="-122"/>
                <a:cs typeface="adonis-web" pitchFamily="34" charset="-120"/>
              </a:rPr>
              <a:t>🌏</a:t>
            </a:r>
            <a:endParaRPr lang="en-US" sz="2187" dirty="0"/>
          </a:p>
        </p:txBody>
      </p:sp>
      <p:sp>
        <p:nvSpPr>
          <p:cNvPr id="7" name="Text 3"/>
          <p:cNvSpPr/>
          <p:nvPr/>
        </p:nvSpPr>
        <p:spPr>
          <a:xfrm>
            <a:off x="2348389" y="5351026"/>
            <a:ext cx="3088958" cy="1421606"/>
          </a:xfrm>
          <a:prstGeom prst="rect">
            <a:avLst/>
          </a:prstGeom>
          <a:noFill/>
          <a:ln/>
        </p:spPr>
        <p:txBody>
          <a:bodyPr wrap="square" rtlCol="0" anchor="t"/>
          <a:lstStyle/>
          <a:p>
            <a:pPr algn="l"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Nationalism played a significant role in world history, contributing to the emergence of new countries and independence movements.</a:t>
            </a:r>
            <a:endParaRPr lang="en-US" sz="1750" dirty="0"/>
          </a:p>
        </p:txBody>
      </p:sp>
      <p:pic>
        <p:nvPicPr>
          <p:cNvPr id="8" name="Image 2" descr="preencoded.png">    </p:cNvPr>
          <p:cNvPicPr>
            <a:picLocks noChangeAspect="1"/>
          </p:cNvPicPr>
          <p:nvPr/>
        </p:nvPicPr>
        <p:blipFill>
          <a:blip r:embed="rId3"/>
          <a:stretch>
            <a:fillRect/>
          </a:stretch>
        </p:blipFill>
        <p:spPr>
          <a:xfrm>
            <a:off x="5770602" y="2240161"/>
            <a:ext cx="3088958" cy="1909048"/>
          </a:xfrm>
          <a:prstGeom prst="rect">
            <a:avLst/>
          </a:prstGeom>
        </p:spPr>
      </p:pic>
      <p:sp>
        <p:nvSpPr>
          <p:cNvPr id="9" name="Text 4"/>
          <p:cNvSpPr/>
          <p:nvPr/>
        </p:nvSpPr>
        <p:spPr>
          <a:xfrm>
            <a:off x="5770602" y="4426863"/>
            <a:ext cx="3088958" cy="701993"/>
          </a:xfrm>
          <a:prstGeom prst="rect">
            <a:avLst/>
          </a:prstGeom>
          <a:noFill/>
          <a:ln/>
        </p:spPr>
        <p:txBody>
          <a:bodyPr wrap="square" rtlCol="0" anchor="t"/>
          <a:lstStyle/>
          <a:p>
            <a:pPr algn="l" indent="0" marL="0">
              <a:lnSpc>
                <a:spcPts val="2734"/>
              </a:lnSpc>
              <a:buNone/>
            </a:pPr>
            <a:r>
              <a:rPr lang="en-US" sz="2187" b="1" spc="-44" kern="0" dirty="0">
                <a:solidFill>
                  <a:srgbClr val="FF75D3"/>
                </a:solidFill>
                <a:latin typeface="adonis-web" pitchFamily="34" charset="0"/>
                <a:ea typeface="adonis-web" pitchFamily="34" charset="-122"/>
                <a:cs typeface="adonis-web" pitchFamily="34" charset="-120"/>
              </a:rPr>
              <a:t>Formation of Modern Political Ideologies </a:t>
            </a:r>
            <a:pPr algn="l" indent="0" marL="0">
              <a:lnSpc>
                <a:spcPts val="2734"/>
              </a:lnSpc>
              <a:buNone/>
            </a:pPr>
            <a:r>
              <a:rPr lang="en-US" sz="2187" b="1" spc="-44" kern="0" dirty="0">
                <a:solidFill>
                  <a:srgbClr val="000000"/>
                </a:solidFill>
                <a:latin typeface="adonis-web" pitchFamily="34" charset="0"/>
                <a:ea typeface="adonis-web" pitchFamily="34" charset="-122"/>
                <a:cs typeface="adonis-web" pitchFamily="34" charset="-120"/>
              </a:rPr>
              <a:t>🏛️</a:t>
            </a:r>
            <a:endParaRPr lang="en-US" sz="2187" dirty="0"/>
          </a:p>
        </p:txBody>
      </p:sp>
      <p:sp>
        <p:nvSpPr>
          <p:cNvPr id="10" name="Text 5"/>
          <p:cNvSpPr/>
          <p:nvPr/>
        </p:nvSpPr>
        <p:spPr>
          <a:xfrm>
            <a:off x="5770602" y="5351026"/>
            <a:ext cx="3088958" cy="1421606"/>
          </a:xfrm>
          <a:prstGeom prst="rect">
            <a:avLst/>
          </a:prstGeom>
          <a:noFill/>
          <a:ln/>
        </p:spPr>
        <p:txBody>
          <a:bodyPr wrap="square" rtlCol="0" anchor="t"/>
          <a:lstStyle/>
          <a:p>
            <a:pPr algn="l"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Nationalism, liberalism, conservatism, and socialism emerged as dominant political ideologies in the 19th century.</a:t>
            </a:r>
            <a:endParaRPr lang="en-US" sz="1750" dirty="0"/>
          </a:p>
        </p:txBody>
      </p:sp>
      <p:pic>
        <p:nvPicPr>
          <p:cNvPr id="11" name="Image 3" descr="preencoded.png">    </p:cNvPr>
          <p:cNvPicPr>
            <a:picLocks noChangeAspect="1"/>
          </p:cNvPicPr>
          <p:nvPr/>
        </p:nvPicPr>
        <p:blipFill>
          <a:blip r:embed="rId4"/>
          <a:stretch>
            <a:fillRect/>
          </a:stretch>
        </p:blipFill>
        <p:spPr>
          <a:xfrm>
            <a:off x="9192816" y="2240161"/>
            <a:ext cx="3089077" cy="1909167"/>
          </a:xfrm>
          <a:prstGeom prst="rect">
            <a:avLst/>
          </a:prstGeom>
        </p:spPr>
      </p:pic>
      <p:sp>
        <p:nvSpPr>
          <p:cNvPr id="12" name="Text 6"/>
          <p:cNvSpPr/>
          <p:nvPr/>
        </p:nvSpPr>
        <p:spPr>
          <a:xfrm>
            <a:off x="9192816" y="4426982"/>
            <a:ext cx="3089077" cy="701993"/>
          </a:xfrm>
          <a:prstGeom prst="rect">
            <a:avLst/>
          </a:prstGeom>
          <a:noFill/>
          <a:ln/>
        </p:spPr>
        <p:txBody>
          <a:bodyPr wrap="square" rtlCol="0" anchor="t"/>
          <a:lstStyle/>
          <a:p>
            <a:pPr algn="l" indent="0" marL="0">
              <a:lnSpc>
                <a:spcPts val="2734"/>
              </a:lnSpc>
              <a:buNone/>
            </a:pPr>
            <a:r>
              <a:rPr lang="en-US" sz="2187" b="1" spc="-44" kern="0" dirty="0">
                <a:solidFill>
                  <a:srgbClr val="FF75D3"/>
                </a:solidFill>
                <a:latin typeface="adonis-web" pitchFamily="34" charset="0"/>
                <a:ea typeface="adonis-web" pitchFamily="34" charset="-122"/>
                <a:cs typeface="adonis-web" pitchFamily="34" charset="-120"/>
              </a:rPr>
              <a:t>Progress Towards Social Justice </a:t>
            </a:r>
            <a:pPr algn="l" indent="0" marL="0">
              <a:lnSpc>
                <a:spcPts val="2734"/>
              </a:lnSpc>
              <a:buNone/>
            </a:pPr>
            <a:r>
              <a:rPr lang="en-US" sz="2187" b="1" spc="-44" kern="0" dirty="0">
                <a:solidFill>
                  <a:srgbClr val="000000"/>
                </a:solidFill>
                <a:latin typeface="adonis-web" pitchFamily="34" charset="0"/>
                <a:ea typeface="adonis-web" pitchFamily="34" charset="-122"/>
                <a:cs typeface="adonis-web" pitchFamily="34" charset="-120"/>
              </a:rPr>
              <a:t>🙌</a:t>
            </a:r>
            <a:endParaRPr lang="en-US" sz="2187" dirty="0"/>
          </a:p>
        </p:txBody>
      </p:sp>
      <p:sp>
        <p:nvSpPr>
          <p:cNvPr id="13" name="Text 7"/>
          <p:cNvSpPr/>
          <p:nvPr/>
        </p:nvSpPr>
        <p:spPr>
          <a:xfrm>
            <a:off x="9192816" y="5351145"/>
            <a:ext cx="3089077" cy="1777008"/>
          </a:xfrm>
          <a:prstGeom prst="rect">
            <a:avLst/>
          </a:prstGeom>
          <a:noFill/>
          <a:ln/>
        </p:spPr>
        <p:txBody>
          <a:bodyPr wrap="square" rtlCol="0" anchor="t"/>
          <a:lstStyle/>
          <a:p>
            <a:pPr algn="l"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The ideals of the French Revolution, such as liberty, equality, and fraternity, inspired modern movements for civil rights, equality, and democracy.</a:t>
            </a:r>
            <a:endParaRPr lang="en-US" sz="1750" dirty="0"/>
          </a:p>
        </p:txBody>
      </p:sp>
      <p:pic>
        <p:nvPicPr>
          <p:cNvPr id="14" name="Image 4" descr="preencoded.png">
            <a:hlinkClick r:id="rId6" tooltip=""/>
          </p:cNvPr>
          <p:cNvPicPr>
            <a:picLocks noChangeAspect="1"/>
          </p:cNvPicPr>
          <p:nvPr/>
        </p:nvPicPr>
        <p:blipFill>
          <a:blip r:embed="rId5"/>
          <a:stretch>
            <a:fillRect/>
          </a:stretch>
        </p:blipFill>
        <p:spPr>
          <a:xfrm>
            <a:off x="12242153" y="7589520"/>
            <a:ext cx="2296807" cy="54864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w="13811">
            <a:solidFill>
              <a:srgbClr val="FFFFFF">
                <a:alpha val="64000"/>
              </a:srgbClr>
            </a:solidFill>
            <a:prstDash val="solid"/>
          </a:ln>
        </p:spPr>
      </p:sp>
      <p:sp>
        <p:nvSpPr>
          <p:cNvPr id="4" name="Text 1"/>
          <p:cNvSpPr/>
          <p:nvPr/>
        </p:nvSpPr>
        <p:spPr>
          <a:xfrm>
            <a:off x="2348389" y="3012281"/>
            <a:ext cx="4443889" cy="694373"/>
          </a:xfrm>
          <a:prstGeom prst="rect">
            <a:avLst/>
          </a:prstGeom>
          <a:noFill/>
          <a:ln/>
        </p:spPr>
        <p:txBody>
          <a:bodyPr wrap="none" rtlCol="0" anchor="t"/>
          <a:lstStyle/>
          <a:p>
            <a:pPr indent="0" marL="0">
              <a:lnSpc>
                <a:spcPts val="5468"/>
              </a:lnSpc>
              <a:buNone/>
            </a:pPr>
            <a:r>
              <a:rPr lang="en-US" sz="4374" b="1" spc="-87" kern="0" dirty="0">
                <a:solidFill>
                  <a:srgbClr val="FF75D3"/>
                </a:solidFill>
                <a:latin typeface="adonis-web" pitchFamily="34" charset="0"/>
                <a:ea typeface="adonis-web" pitchFamily="34" charset="-122"/>
                <a:cs typeface="adonis-web" pitchFamily="34" charset="-120"/>
              </a:rPr>
              <a:t>Conclusion</a:t>
            </a:r>
            <a:endParaRPr lang="en-US" sz="4374" dirty="0"/>
          </a:p>
        </p:txBody>
      </p:sp>
      <p:sp>
        <p:nvSpPr>
          <p:cNvPr id="5" name="Text 2"/>
          <p:cNvSpPr/>
          <p:nvPr/>
        </p:nvSpPr>
        <p:spPr>
          <a:xfrm>
            <a:off x="2348389" y="4150995"/>
            <a:ext cx="9933503" cy="1066205"/>
          </a:xfrm>
          <a:prstGeom prst="rect">
            <a:avLst/>
          </a:prstGeom>
          <a:noFill/>
          <a:ln/>
        </p:spPr>
        <p:txBody>
          <a:bodyPr wrap="square" rtlCol="0" anchor="t"/>
          <a:lstStyle/>
          <a:p>
            <a:pPr indent="0" marL="0">
              <a:lnSpc>
                <a:spcPts val="2799"/>
              </a:lnSpc>
              <a:buNone/>
            </a:pPr>
            <a:r>
              <a:rPr lang="en-US" sz="1750" spc="-35" kern="0" dirty="0">
                <a:solidFill>
                  <a:srgbClr val="272525"/>
                </a:solidFill>
                <a:latin typeface="Source Sans Pro" pitchFamily="34" charset="0"/>
                <a:ea typeface="Source Sans Pro" pitchFamily="34" charset="-122"/>
                <a:cs typeface="Source Sans Pro" pitchFamily="34" charset="-120"/>
              </a:rPr>
              <a:t>The rise of nationalism and industrialization in Europe had a profound and lasting impact on our world today. The contributions of revolutionaries, such as Garibaldi, Bismarck, and Marx, continue to shape our political and social institutions. We must learn from their legacy and work towards a more equitable and just world for all.</a:t>
            </a:r>
            <a:endParaRPr lang="en-US" sz="1750" dirty="0"/>
          </a:p>
        </p:txBody>
      </p:sp>
      <p:pic>
        <p:nvPicPr>
          <p:cNvPr id="6"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2023-11-30T19:11:50Z</dcterms:created>
  <dcterms:modified xsi:type="dcterms:W3CDTF">2023-11-30T19:11:50Z</dcterms:modified>
</cp:coreProperties>
</file>